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71" r:id="rId9"/>
    <p:sldId id="272" r:id="rId10"/>
    <p:sldId id="265" r:id="rId11"/>
    <p:sldId id="264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hyperlink" Target="http://ok.ru/dk?cmd=PopLayerPhoto&amp;st.layer.cmd=PopLayerPhotoOuter&amp;st.layer.type=GROUP&amp;st.layer.revNav=off&amp;st.layer.limitedUi=true&amp;st.layer.fre=off&amp;st.layer.showNav=off&amp;st.layer.photoAlbumId=53452983173228&amp;st.layer.photoId=802847065196&amp;st.layer.navStartPhotoId=802847065196&amp;st.layer.sbd=off&amp;st.cmd=userPage&amp;st._aid=GroupTopicLayer_openPhotoLayer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   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Arial Black" pitchFamily="34" charset="0"/>
              </a:rPr>
              <a:t>Художественная направленность дополнительного образования</a:t>
            </a:r>
            <a:r>
              <a:rPr lang="ru-RU" sz="2800" i="1" dirty="0" smtClean="0">
                <a:latin typeface="Arial Black" pitchFamily="34" charset="0"/>
              </a:rPr>
              <a:t> и</a:t>
            </a:r>
            <a:r>
              <a:rPr lang="ru-RU" sz="2800" b="1" i="1" dirty="0" smtClean="0">
                <a:latin typeface="Arial Black" pitchFamily="34" charset="0"/>
              </a:rPr>
              <a:t> условия развития творческого потенциала ребёнка</a:t>
            </a:r>
            <a:endParaRPr lang="ru-RU" sz="2800" i="1" dirty="0">
              <a:latin typeface="Arial Black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3" y="1500174"/>
            <a:ext cx="5615393" cy="520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715008" y="4500570"/>
            <a:ext cx="34289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u="sng" dirty="0" smtClean="0"/>
              <a:t>МУНИЦИПАЛЬНОЕ</a:t>
            </a:r>
          </a:p>
          <a:p>
            <a:r>
              <a:rPr lang="ru-RU" sz="2000" b="1" i="1" u="sng" dirty="0" smtClean="0"/>
              <a:t> БЮДЖЕТНОЕ УЧРЕЖДЕНИЕ </a:t>
            </a:r>
          </a:p>
          <a:p>
            <a:r>
              <a:rPr lang="ru-RU" sz="2000" b="1" i="1" u="sng" dirty="0" smtClean="0"/>
              <a:t>ДОПОЛНИТЕЛЬНОГО ОБРАЗОВАНИЯ</a:t>
            </a:r>
          </a:p>
          <a:p>
            <a:r>
              <a:rPr lang="ru-RU" sz="2000" b="1" i="1" u="sng" dirty="0" smtClean="0"/>
              <a:t> САМАРСКИЙ ЦЕНТР ТВОРЧЕСТВА</a:t>
            </a:r>
          </a:p>
          <a:p>
            <a:r>
              <a:rPr lang="ru-RU" sz="2000" b="1" i="1" u="sng" dirty="0" smtClean="0"/>
              <a:t> АЗОВСКОГО РАЙОНА</a:t>
            </a:r>
            <a:endParaRPr lang="ru-RU" sz="2000" b="1" i="1" u="sng" dirty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МУНИЦИПАЛЬНОЕ БЮДЖЕТНОЕ УЧРЕЖДЕНИЕ </a:t>
            </a:r>
            <a:endParaRPr kumimoji="0" lang="ru-RU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ДОПОЛНИТЕЛЬНОГО ОБРАЗОВАНИЯ САМАРСКИЙ ЦЕНТР ТВОРЧЕСТВА АЗОВСКОГО РАЙОНА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Picture background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ure background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7215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357298"/>
            <a:ext cx="8712642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Художественная направленность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дополнительного образования</a:t>
            </a:r>
            <a:r>
              <a:rPr kumimoji="0" lang="ru-RU" sz="2000" b="0" i="1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является условием развития творческого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потенциала ребёнка</a:t>
            </a:r>
            <a:r>
              <a:rPr kumimoji="0" lang="ru-RU" sz="2000" b="0" i="1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. </a:t>
            </a:r>
            <a:endParaRPr kumimoji="0" lang="ru-RU" sz="2000" b="0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Такая направленность ориентирована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на развитие у детей художественно-эстетического вкуса,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воображения, образного мышления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и творческого подхода к выполняемой деятельности,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а также на выявление способностей и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склонностей к различным видам искусства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и самореализацию в творческой деятельности</a:t>
            </a:r>
            <a:r>
              <a:rPr kumimoji="0" lang="ru-RU" sz="1400" b="0" i="1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. </a:t>
            </a:r>
            <a:endParaRPr kumimoji="0" lang="ru-RU" sz="1400" b="0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ure background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" y="1214422"/>
            <a:ext cx="9144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Некоторые преимущества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b="1" i="1" u="sng" dirty="0" smtClean="0"/>
              <a:t>Возможность проявить таланты и способности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Для этого предусмотрено участие обучающихся в концертах,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спектаклях, выставках,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фестивалях и конкурсах различного уровня.</a:t>
            </a: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ru-RU" b="1" i="1" u="sng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Развитие </a:t>
            </a: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гибких навыков</a:t>
            </a: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Помимо знаний и навыков, необходимых для конкретных профессий,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занятиях ребята развивают </a:t>
            </a:r>
            <a:r>
              <a:rPr kumimoji="0" lang="ru-RU" b="1" i="1" u="sng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коммуникативность</a:t>
            </a: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1" u="sng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креативность</a:t>
            </a: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целеустремлённость,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1" u="sng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стрессоустойчивость</a:t>
            </a: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лидерство и умение выступать публично.</a:t>
            </a: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ru-RU" b="1" i="1" u="sng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Формирование универсальных способностей.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Комплексное освоение искусства оптимизирует фантазию, воображение,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b="1" i="1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интеллект, то есть формирует способности, важные для любых сфер деятельности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ure background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Приобретение профессий сферы культуры и искусства :</a:t>
            </a:r>
            <a:b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– художник, дизайнер, иллюстратор</a:t>
            </a:r>
            <a:b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– актёр, режиссер, сценарист, продюсер</a:t>
            </a:r>
            <a:b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– композитор, музыкант, аранжировщик</a:t>
            </a:r>
            <a:b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– модель, модельер, стилист, визажист</a:t>
            </a:r>
            <a:b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– ведущий, аниматор, event-менеджер</a:t>
            </a:r>
            <a:b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– звукорежиссёр, звукооператор</a:t>
            </a:r>
            <a:b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– искусствовед, реставратор</a:t>
            </a:r>
            <a:b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– фотограф, </a:t>
            </a:r>
            <a:r>
              <a:rPr kumimoji="0" lang="ru-RU" sz="3200" b="1" i="1" u="sng" strike="noStrike" cap="none" normalizeH="0" baseline="0" dirty="0" err="1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видеооператор</a:t>
            </a: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– танцор, хореограф, педагог и т.д.</a:t>
            </a:r>
            <a:endParaRPr kumimoji="0" lang="ru-RU" sz="3200" b="1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286248" y="571480"/>
            <a:ext cx="4407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Художественная  направленность  348 человек 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4810" y="1428736"/>
            <a:ext cx="5242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Социально-гуманитарная направленность   183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8860" y="4857760"/>
            <a:ext cx="595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Спортивно – оздоровительная направленность 90 человек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8860" y="5857892"/>
            <a:ext cx="4487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Естественнонаучная направленность 15 чел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ure background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714752"/>
            <a:ext cx="4536000" cy="3012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8" name="Picture 2" descr="F:\Локальная сеть\Сотрудники\Курочка О.Н\Фото конкурс\DSC_05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2786058"/>
            <a:ext cx="4032000" cy="27242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14348" y="2714620"/>
            <a:ext cx="37593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Black" pitchFamily="34" charset="0"/>
              </a:rPr>
              <a:t>Театр танца « ВОСТОРГ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143504" y="5429264"/>
            <a:ext cx="33811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u="sng" dirty="0" smtClean="0"/>
              <a:t>Руководитель Курочка </a:t>
            </a:r>
          </a:p>
          <a:p>
            <a:r>
              <a:rPr lang="ru-RU" sz="2400" b="1" i="1" u="sng" dirty="0" smtClean="0"/>
              <a:t>Оксана Николаевна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571604" y="0"/>
            <a:ext cx="662745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 Black" pitchFamily="34" charset="0"/>
              </a:rPr>
              <a:t>Искусство танца – великолепное средство воспитания и развития</a:t>
            </a:r>
          </a:p>
          <a:p>
            <a:r>
              <a:rPr lang="ru-RU" dirty="0" smtClean="0">
                <a:latin typeface="Arial Black" pitchFamily="34" charset="0"/>
              </a:rPr>
              <a:t> маленького человека.</a:t>
            </a:r>
          </a:p>
          <a:p>
            <a:r>
              <a:rPr lang="ru-RU" dirty="0" smtClean="0">
                <a:latin typeface="Arial Black" pitchFamily="34" charset="0"/>
              </a:rPr>
              <a:t> Оно обогащает духовный мир,</a:t>
            </a:r>
          </a:p>
          <a:p>
            <a:r>
              <a:rPr lang="ru-RU" dirty="0" smtClean="0">
                <a:latin typeface="Arial Black" pitchFamily="34" charset="0"/>
              </a:rPr>
              <a:t> помогает ребёнку раскрыться как личность.</a:t>
            </a:r>
          </a:p>
          <a:p>
            <a:r>
              <a:rPr lang="ru-RU" dirty="0" smtClean="0">
                <a:latin typeface="Arial Black" pitchFamily="34" charset="0"/>
              </a:rPr>
              <a:t> Соединение движения, музыки, игры</a:t>
            </a:r>
          </a:p>
          <a:p>
            <a:r>
              <a:rPr lang="ru-RU" dirty="0" smtClean="0">
                <a:latin typeface="Arial Black" pitchFamily="34" charset="0"/>
              </a:rPr>
              <a:t> формирует атмосферу положительных эмоций,</a:t>
            </a:r>
          </a:p>
          <a:p>
            <a:r>
              <a:rPr lang="ru-RU" dirty="0" smtClean="0">
                <a:latin typeface="Arial Black" pitchFamily="34" charset="0"/>
              </a:rPr>
              <a:t> которые в свою очередь раскрепощают ребёнка, делают его поведение естественным и красивым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ure background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85720" y="285728"/>
            <a:ext cx="7000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u="sng" dirty="0" smtClean="0"/>
              <a:t>«Театральная студия»,    « Театральные ступени»</a:t>
            </a:r>
            <a:endParaRPr lang="ru-RU" b="1" i="1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428596" y="1142984"/>
            <a:ext cx="528641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Искусство театра</a:t>
            </a:r>
            <a:r>
              <a:rPr lang="ru-RU" dirty="0" smtClean="0"/>
              <a:t> представляет собой  органический  синтез музыки, танца, живописи, риторики, актерского мастерства, сосредотачивает в единое целое средства  выразительности, имеющиеся в арсенале отдельных искусств,  тем  самым,  создает  условия  для  воспитания целостной  творческой личности, способствует осуществлению цели современного образования.</a:t>
            </a:r>
            <a:endParaRPr lang="ru-RU" dirty="0"/>
          </a:p>
        </p:txBody>
      </p:sp>
      <p:pic>
        <p:nvPicPr>
          <p:cNvPr id="10" name="Picture 5" descr="C:\Users\Админ\Downloads\IMG_38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000504"/>
            <a:ext cx="3960000" cy="26400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000628" y="5429264"/>
            <a:ext cx="40317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u="sng" dirty="0" smtClean="0"/>
              <a:t>Руководитель </a:t>
            </a:r>
            <a:r>
              <a:rPr lang="ru-RU" sz="2400" b="1" i="1" u="sng" dirty="0" err="1" smtClean="0"/>
              <a:t>Вернигорова</a:t>
            </a:r>
            <a:r>
              <a:rPr lang="ru-RU" sz="2400" b="1" i="1" u="sng" dirty="0" smtClean="0"/>
              <a:t> </a:t>
            </a:r>
          </a:p>
          <a:p>
            <a:r>
              <a:rPr lang="ru-RU" sz="2400" b="1" i="1" u="sng" dirty="0" smtClean="0"/>
              <a:t>Людмила Александровна</a:t>
            </a:r>
            <a:endParaRPr lang="ru-RU" sz="2400" b="1" i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ure background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1643050"/>
            <a:ext cx="2982375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F:\Локальная сеть\Сотрудники\Мухин С.В\дипл 2025\Фотоотчёт работы группы Радуга, Палитра, Семицветик 2024-2025\Радуга 2024-2025\Аппликация цветок для мамы 26.10\photo_2024-10-26_14-51-5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2857496"/>
            <a:ext cx="2819700" cy="3744000"/>
          </a:xfrm>
          <a:prstGeom prst="rect">
            <a:avLst/>
          </a:prstGeom>
          <a:noFill/>
        </p:spPr>
      </p:pic>
      <p:pic>
        <p:nvPicPr>
          <p:cNvPr id="5" name="Picture 3" descr="F:\Локальная сеть\Сотрудники\Мухин С.В\дипл 2025\Фотоотчёт работы группы Радуга, Палитра, Семицветик 2024-2025\Радуга 2024-2025\Аппликация цветок для мамы 26.10\photo_2024-10-26_14-52-04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3000372"/>
            <a:ext cx="2277450" cy="3024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8596" y="0"/>
            <a:ext cx="4775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u="sng" dirty="0" smtClean="0"/>
              <a:t>« Радуга-дуга», « Палитра». « </a:t>
            </a:r>
            <a:r>
              <a:rPr lang="ru-RU" b="1" i="1" u="sng" dirty="0" err="1" smtClean="0"/>
              <a:t>Семицветик</a:t>
            </a:r>
            <a:r>
              <a:rPr lang="ru-RU" b="1" i="1" u="sng" dirty="0" smtClean="0"/>
              <a:t>»</a:t>
            </a:r>
            <a:endParaRPr lang="ru-RU" b="1" i="1" u="sng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357166"/>
            <a:ext cx="39290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Яркость и выразительность образов в картинах, скульптуре, архитектуре и произведениях прикладного искусства помогают детям глубже и полнее воспринимать явления жизни и находить образные выражения своих впечатлений в аппликации, лепке, рисунках. 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72066" y="5857892"/>
            <a:ext cx="41376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u="sng" dirty="0" smtClean="0"/>
              <a:t>Руководитель </a:t>
            </a:r>
          </a:p>
          <a:p>
            <a:r>
              <a:rPr lang="ru-RU" sz="2400" b="1" i="1" u="sng" dirty="0" smtClean="0"/>
              <a:t>Мухин Сергей Валентинович</a:t>
            </a:r>
            <a:endParaRPr lang="ru-RU" sz="2400" b="1" i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ure background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42844" y="0"/>
            <a:ext cx="57906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/>
              <a:t>Программы « Вязание» и « Волшебный клубок»</a:t>
            </a:r>
            <a:endParaRPr lang="ru-RU" sz="2400" b="1" i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142845" y="785794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Эйнштейн вязал, чтобы успокоить нервы и очистить разум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 descr="C:\Users\Админ\Downloads\170962451919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3116"/>
            <a:ext cx="3780000" cy="41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image?t=0&amp;bid=802847065196&amp;id=802847065196&amp;plc=WEB&amp;tkn=*yoHeDlNKe5jJDT886gVlwke8IbI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6050" y="2285992"/>
            <a:ext cx="3492000" cy="266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4810" y="3786190"/>
            <a:ext cx="2318679" cy="26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6715140" y="5500703"/>
            <a:ext cx="23541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Руководитель</a:t>
            </a:r>
          </a:p>
          <a:p>
            <a:r>
              <a:rPr lang="ru-RU" sz="2000" b="1" dirty="0" smtClean="0"/>
              <a:t>Проценко</a:t>
            </a:r>
          </a:p>
          <a:p>
            <a:r>
              <a:rPr lang="ru-RU" sz="2000" b="1" dirty="0" smtClean="0"/>
              <a:t>Ангелина Петровна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ure background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71472" y="642918"/>
            <a:ext cx="71792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Одним из видов детского творчества является рукоделие из лоскутков.</a:t>
            </a:r>
          </a:p>
          <a:p>
            <a:pPr algn="ctr"/>
            <a:r>
              <a:rPr lang="ru-RU" dirty="0" smtClean="0"/>
              <a:t> Этот вид искусства имеет глубокие народные корни. </a:t>
            </a:r>
          </a:p>
          <a:p>
            <a:pPr algn="ctr"/>
            <a:r>
              <a:rPr lang="ru-RU" dirty="0" smtClean="0"/>
              <a:t>В русских деревнях исстари использовали разноцветные лоскутки</a:t>
            </a:r>
          </a:p>
          <a:p>
            <a:pPr algn="ctr"/>
            <a:r>
              <a:rPr lang="ru-RU" dirty="0" smtClean="0"/>
              <a:t> для украшения одежды, одеял,</a:t>
            </a:r>
          </a:p>
          <a:p>
            <a:pPr algn="ctr"/>
            <a:r>
              <a:rPr lang="ru-RU" dirty="0" smtClean="0"/>
              <a:t> для создания веселых узорчатых ковров</a:t>
            </a:r>
          </a:p>
          <a:p>
            <a:pPr algn="ctr"/>
            <a:r>
              <a:rPr lang="ru-RU" dirty="0" smtClean="0"/>
              <a:t> и уютной обстановки в доме. 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571604" y="357166"/>
            <a:ext cx="30588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u="sng" dirty="0" smtClean="0"/>
              <a:t>« Лоскутные фантазии»</a:t>
            </a:r>
            <a:endParaRPr lang="ru-RU" sz="2000" b="1" i="1" u="sng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000372"/>
            <a:ext cx="2349000" cy="31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2786058"/>
            <a:ext cx="2268000" cy="30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2071678"/>
            <a:ext cx="3294000" cy="43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357158" y="6215082"/>
            <a:ext cx="4398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/>
              <a:t>Руководитель Роговая Валентина Юрьевна</a:t>
            </a:r>
            <a:endParaRPr lang="ru-RU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ure background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57158" y="0"/>
            <a:ext cx="7977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/>
              <a:t>« Рукодельница», « Волшебная нить», « Волшебный квадрат», « Оригами»</a:t>
            </a:r>
            <a:endParaRPr lang="ru-RU" sz="2400" b="1" i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785794"/>
            <a:ext cx="74566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Оригами это не только интересно для ребенка, но и крайне полезное для</a:t>
            </a:r>
          </a:p>
          <a:p>
            <a:r>
              <a:rPr lang="ru-RU" dirty="0" smtClean="0"/>
              <a:t> его общего развития занятие. Доказано, </a:t>
            </a:r>
          </a:p>
          <a:p>
            <a:r>
              <a:rPr lang="ru-RU" dirty="0" smtClean="0"/>
              <a:t>что одним из показателей нормального физического</a:t>
            </a:r>
          </a:p>
          <a:p>
            <a:r>
              <a:rPr lang="ru-RU" dirty="0" smtClean="0"/>
              <a:t> и нервно-психического развития ребенка</a:t>
            </a:r>
          </a:p>
          <a:p>
            <a:r>
              <a:rPr lang="ru-RU" dirty="0" smtClean="0"/>
              <a:t> является развитие его руки,</a:t>
            </a:r>
          </a:p>
          <a:p>
            <a:r>
              <a:rPr lang="ru-RU" dirty="0" smtClean="0"/>
              <a:t> ручных умений, или мелкой моторики.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571744"/>
            <a:ext cx="3852000" cy="288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714488"/>
            <a:ext cx="2295000" cy="30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285984" y="5929330"/>
            <a:ext cx="5731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/>
              <a:t>Руководитель </a:t>
            </a:r>
            <a:r>
              <a:rPr lang="ru-RU" sz="2400" b="1" i="1" u="sng" dirty="0" err="1" smtClean="0"/>
              <a:t>Жердева</a:t>
            </a:r>
            <a:r>
              <a:rPr lang="ru-RU" sz="2400" b="1" i="1" u="sng" dirty="0" smtClean="0"/>
              <a:t> Елена Викторовна</a:t>
            </a:r>
            <a:endParaRPr lang="ru-RU" sz="2400" b="1" i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349</Words>
  <PresentationFormat>Экран (4:3)</PresentationFormat>
  <Paragraphs>77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 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Пользователь Windows</cp:lastModifiedBy>
  <cp:revision>47</cp:revision>
  <dcterms:created xsi:type="dcterms:W3CDTF">2025-03-04T06:59:54Z</dcterms:created>
  <dcterms:modified xsi:type="dcterms:W3CDTF">2025-03-06T06:23:04Z</dcterms:modified>
</cp:coreProperties>
</file>